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58" r:id="rId4"/>
    <p:sldId id="272" r:id="rId5"/>
    <p:sldId id="273" r:id="rId6"/>
    <p:sldId id="259" r:id="rId7"/>
    <p:sldId id="263" r:id="rId8"/>
    <p:sldId id="270" r:id="rId9"/>
    <p:sldId id="265" r:id="rId10"/>
    <p:sldId id="266" r:id="rId11"/>
    <p:sldId id="267" r:id="rId12"/>
    <p:sldId id="268" r:id="rId13"/>
    <p:sldId id="269" r:id="rId14"/>
    <p:sldId id="271" r:id="rId15"/>
    <p:sldId id="261"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p:restoredTop sz="94670"/>
  </p:normalViewPr>
  <p:slideViewPr>
    <p:cSldViewPr snapToGrid="0" snapToObjects="1">
      <p:cViewPr varScale="1">
        <p:scale>
          <a:sx n="109" d="100"/>
          <a:sy n="109" d="100"/>
        </p:scale>
        <p:origin x="2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698B2A-0193-1A48-A1E4-B3CB3EB889F4}"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3F8A5-9B78-784D-9FA1-48BF08A0BF10}" type="slidenum">
              <a:rPr lang="en-US" smtClean="0"/>
              <a:t>‹#›</a:t>
            </a:fld>
            <a:endParaRPr lang="en-US"/>
          </a:p>
        </p:txBody>
      </p:sp>
    </p:spTree>
    <p:extLst>
      <p:ext uri="{BB962C8B-B14F-4D97-AF65-F5344CB8AC3E}">
        <p14:creationId xmlns:p14="http://schemas.microsoft.com/office/powerpoint/2010/main" val="3707056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33F8A5-9B78-784D-9FA1-48BF08A0BF10}" type="slidenum">
              <a:rPr lang="en-US" smtClean="0"/>
              <a:t>7</a:t>
            </a:fld>
            <a:endParaRPr lang="en-US"/>
          </a:p>
        </p:txBody>
      </p:sp>
    </p:spTree>
    <p:extLst>
      <p:ext uri="{BB962C8B-B14F-4D97-AF65-F5344CB8AC3E}">
        <p14:creationId xmlns:p14="http://schemas.microsoft.com/office/powerpoint/2010/main" val="72057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22769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33399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7146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330828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3424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49323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89909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8555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07925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1003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11/12/20</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54850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11/12/20</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96733698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ateway.stmarytx.edu/group/mycampus/campus-life/play/satp#StuLife-Virtual" TargetMode="External"/><Relationship Id="rId2" Type="http://schemas.openxmlformats.org/officeDocument/2006/relationships/hyperlink" Target="https://webaim.org/resources/contrastchecker/" TargetMode="External"/><Relationship Id="rId1" Type="http://schemas.openxmlformats.org/officeDocument/2006/relationships/slideLayout" Target="../slideLayouts/slideLayout2.xml"/><Relationship Id="rId5" Type="http://schemas.openxmlformats.org/officeDocument/2006/relationships/hyperlink" Target="https://www.nngroup.com/articles/ten-usability-heuristics/" TargetMode="External"/><Relationship Id="rId4" Type="http://schemas.openxmlformats.org/officeDocument/2006/relationships/hyperlink" Target="https://www.nucamp.c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Downloads/tourish.pdf" TargetMode="External"/><Relationship Id="rId2" Type="http://schemas.openxmlformats.org/officeDocument/2006/relationships/hyperlink" Target="../Downloads/Wireframe%20(5).pdf" TargetMode="External"/><Relationship Id="rId1" Type="http://schemas.openxmlformats.org/officeDocument/2006/relationships/slideLayout" Target="../slideLayouts/slideLayout2.xml"/><Relationship Id="rId4" Type="http://schemas.openxmlformats.org/officeDocument/2006/relationships/hyperlink" Target="../Downloads/directory.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A102CC-943F-4701-9F2A-0480201D1628}"/>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7" name="Rectangle 10">
            <a:extLst>
              <a:ext uri="{FF2B5EF4-FFF2-40B4-BE49-F238E27FC236}">
                <a16:creationId xmlns:a16="http://schemas.microsoft.com/office/drawing/2014/main" id="{AC8494C5-ED44-4EAD-9213-4FBAA4BB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82" cy="4213412"/>
          </a:xfrm>
          <a:prstGeom prst="rect">
            <a:avLst/>
          </a:prstGeom>
          <a:gradFill>
            <a:gsLst>
              <a:gs pos="100000">
                <a:srgbClr val="000000">
                  <a:alpha val="0"/>
                </a:srgbClr>
              </a:gs>
              <a:gs pos="0">
                <a:schemeClr val="tx1"/>
              </a:gs>
              <a:gs pos="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EFE4E-1EFE-CE43-902A-9ACBE606BC6A}"/>
              </a:ext>
            </a:extLst>
          </p:cNvPr>
          <p:cNvSpPr>
            <a:spLocks noGrp="1"/>
          </p:cNvSpPr>
          <p:nvPr>
            <p:ph type="ctrTitle"/>
          </p:nvPr>
        </p:nvSpPr>
        <p:spPr>
          <a:xfrm>
            <a:off x="1809750" y="573741"/>
            <a:ext cx="8572500" cy="1733178"/>
          </a:xfrm>
        </p:spPr>
        <p:txBody>
          <a:bodyPr anchor="b">
            <a:normAutofit/>
          </a:bodyPr>
          <a:lstStyle/>
          <a:p>
            <a:r>
              <a:rPr lang="en-US" dirty="0" err="1">
                <a:solidFill>
                  <a:srgbClr val="FFFFFF"/>
                </a:solidFill>
              </a:rPr>
              <a:t>Tourish</a:t>
            </a:r>
            <a:endParaRPr lang="en-US" dirty="0">
              <a:solidFill>
                <a:srgbClr val="FFFFFF"/>
              </a:solidFill>
            </a:endParaRPr>
          </a:p>
        </p:txBody>
      </p:sp>
      <p:sp>
        <p:nvSpPr>
          <p:cNvPr id="3" name="Subtitle 2">
            <a:extLst>
              <a:ext uri="{FF2B5EF4-FFF2-40B4-BE49-F238E27FC236}">
                <a16:creationId xmlns:a16="http://schemas.microsoft.com/office/drawing/2014/main" id="{F6A3F502-3EF4-ED4D-8937-BD470DF335AA}"/>
              </a:ext>
            </a:extLst>
          </p:cNvPr>
          <p:cNvSpPr>
            <a:spLocks noGrp="1"/>
          </p:cNvSpPr>
          <p:nvPr>
            <p:ph type="subTitle" idx="1"/>
          </p:nvPr>
        </p:nvSpPr>
        <p:spPr>
          <a:xfrm>
            <a:off x="3247785" y="191246"/>
            <a:ext cx="6131858" cy="764989"/>
          </a:xfrm>
        </p:spPr>
        <p:txBody>
          <a:bodyPr anchor="t">
            <a:normAutofit/>
          </a:bodyPr>
          <a:lstStyle/>
          <a:p>
            <a:r>
              <a:rPr lang="en-US" dirty="0">
                <a:solidFill>
                  <a:srgbClr val="FFFFFF"/>
                </a:solidFill>
              </a:rPr>
              <a:t>Virtual Tours Application</a:t>
            </a:r>
          </a:p>
        </p:txBody>
      </p:sp>
    </p:spTree>
    <p:extLst>
      <p:ext uri="{BB962C8B-B14F-4D97-AF65-F5344CB8AC3E}">
        <p14:creationId xmlns:p14="http://schemas.microsoft.com/office/powerpoint/2010/main" val="349660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9EC1-180D-574D-B6A2-DE6161883E12}"/>
              </a:ext>
            </a:extLst>
          </p:cNvPr>
          <p:cNvSpPr>
            <a:spLocks noGrp="1"/>
          </p:cNvSpPr>
          <p:nvPr>
            <p:ph type="title"/>
          </p:nvPr>
        </p:nvSpPr>
        <p:spPr/>
        <p:txBody>
          <a:bodyPr/>
          <a:lstStyle/>
          <a:p>
            <a:r>
              <a:rPr lang="en-US" dirty="0"/>
              <a:t>Home and Navigation</a:t>
            </a:r>
          </a:p>
        </p:txBody>
      </p:sp>
      <p:pic>
        <p:nvPicPr>
          <p:cNvPr id="12" name="Picture 11">
            <a:extLst>
              <a:ext uri="{FF2B5EF4-FFF2-40B4-BE49-F238E27FC236}">
                <a16:creationId xmlns:a16="http://schemas.microsoft.com/office/drawing/2014/main" id="{561235C5-5CEB-6F48-8D44-18672CCDE8B3}"/>
              </a:ext>
            </a:extLst>
          </p:cNvPr>
          <p:cNvPicPr>
            <a:picLocks noChangeAspect="1"/>
          </p:cNvPicPr>
          <p:nvPr/>
        </p:nvPicPr>
        <p:blipFill>
          <a:blip r:embed="rId2"/>
          <a:stretch>
            <a:fillRect/>
          </a:stretch>
        </p:blipFill>
        <p:spPr>
          <a:xfrm>
            <a:off x="1615359" y="1356877"/>
            <a:ext cx="2370072" cy="507431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F71C5531-E6A4-D24B-9F76-0EE4030D4F4E}"/>
              </a:ext>
            </a:extLst>
          </p:cNvPr>
          <p:cNvPicPr>
            <a:picLocks noChangeAspect="1"/>
          </p:cNvPicPr>
          <p:nvPr/>
        </p:nvPicPr>
        <p:blipFill>
          <a:blip r:embed="rId3"/>
          <a:stretch>
            <a:fillRect/>
          </a:stretch>
        </p:blipFill>
        <p:spPr>
          <a:xfrm>
            <a:off x="4360375" y="1356877"/>
            <a:ext cx="2529211" cy="5074310"/>
          </a:xfrm>
          <a:prstGeom prst="rect">
            <a:avLst/>
          </a:prstGeom>
        </p:spPr>
      </p:pic>
      <p:pic>
        <p:nvPicPr>
          <p:cNvPr id="10" name="Content Placeholder 9">
            <a:extLst>
              <a:ext uri="{FF2B5EF4-FFF2-40B4-BE49-F238E27FC236}">
                <a16:creationId xmlns:a16="http://schemas.microsoft.com/office/drawing/2014/main" id="{90902F64-B374-644E-817C-3257158D53DF}"/>
              </a:ext>
            </a:extLst>
          </p:cNvPr>
          <p:cNvPicPr>
            <a:picLocks noGrp="1" noChangeAspect="1"/>
          </p:cNvPicPr>
          <p:nvPr>
            <p:ph idx="1"/>
          </p:nvPr>
        </p:nvPicPr>
        <p:blipFill>
          <a:blip r:embed="rId4"/>
          <a:stretch>
            <a:fillRect/>
          </a:stretch>
        </p:blipFill>
        <p:spPr>
          <a:xfrm>
            <a:off x="7403833" y="1356877"/>
            <a:ext cx="2529211" cy="5074310"/>
          </a:xfrm>
        </p:spPr>
      </p:pic>
    </p:spTree>
    <p:extLst>
      <p:ext uri="{BB962C8B-B14F-4D97-AF65-F5344CB8AC3E}">
        <p14:creationId xmlns:p14="http://schemas.microsoft.com/office/powerpoint/2010/main" val="110108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3DD1-1F22-0F4C-853C-E256114D7C6B}"/>
              </a:ext>
            </a:extLst>
          </p:cNvPr>
          <p:cNvSpPr>
            <a:spLocks noGrp="1"/>
          </p:cNvSpPr>
          <p:nvPr>
            <p:ph type="title"/>
          </p:nvPr>
        </p:nvSpPr>
        <p:spPr/>
        <p:txBody>
          <a:bodyPr/>
          <a:lstStyle/>
          <a:p>
            <a:r>
              <a:rPr lang="en-US" dirty="0"/>
              <a:t>Login Page</a:t>
            </a:r>
          </a:p>
        </p:txBody>
      </p:sp>
      <p:pic>
        <p:nvPicPr>
          <p:cNvPr id="24" name="Picture 23" descr="Graphical user interface, application&#10;&#10;Description automatically generated">
            <a:extLst>
              <a:ext uri="{FF2B5EF4-FFF2-40B4-BE49-F238E27FC236}">
                <a16:creationId xmlns:a16="http://schemas.microsoft.com/office/drawing/2014/main" id="{BDC78ADD-6803-EE46-BD40-E3322357791D}"/>
              </a:ext>
            </a:extLst>
          </p:cNvPr>
          <p:cNvPicPr>
            <a:picLocks noChangeAspect="1"/>
          </p:cNvPicPr>
          <p:nvPr/>
        </p:nvPicPr>
        <p:blipFill>
          <a:blip r:embed="rId2"/>
          <a:stretch>
            <a:fillRect/>
          </a:stretch>
        </p:blipFill>
        <p:spPr>
          <a:xfrm>
            <a:off x="3942734" y="502920"/>
            <a:ext cx="2809103" cy="6124194"/>
          </a:xfrm>
          <a:prstGeom prst="rect">
            <a:avLst/>
          </a:prstGeom>
        </p:spPr>
      </p:pic>
      <p:pic>
        <p:nvPicPr>
          <p:cNvPr id="28" name="Content Placeholder 27" descr="Graphical user interface, application&#10;&#10;Description automatically generated">
            <a:extLst>
              <a:ext uri="{FF2B5EF4-FFF2-40B4-BE49-F238E27FC236}">
                <a16:creationId xmlns:a16="http://schemas.microsoft.com/office/drawing/2014/main" id="{F58CAF2E-0753-D14F-8C07-24749E744A0D}"/>
              </a:ext>
            </a:extLst>
          </p:cNvPr>
          <p:cNvPicPr>
            <a:picLocks noGrp="1" noChangeAspect="1"/>
          </p:cNvPicPr>
          <p:nvPr>
            <p:ph idx="1"/>
          </p:nvPr>
        </p:nvPicPr>
        <p:blipFill>
          <a:blip r:embed="rId3"/>
          <a:stretch>
            <a:fillRect/>
          </a:stretch>
        </p:blipFill>
        <p:spPr>
          <a:xfrm>
            <a:off x="7309345" y="502920"/>
            <a:ext cx="2837005" cy="6124194"/>
          </a:xfrm>
        </p:spPr>
      </p:pic>
    </p:spTree>
    <p:extLst>
      <p:ext uri="{BB962C8B-B14F-4D97-AF65-F5344CB8AC3E}">
        <p14:creationId xmlns:p14="http://schemas.microsoft.com/office/powerpoint/2010/main" val="3108946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A061-C39B-414D-B32C-718A0B0582C3}"/>
              </a:ext>
            </a:extLst>
          </p:cNvPr>
          <p:cNvSpPr>
            <a:spLocks noGrp="1"/>
          </p:cNvSpPr>
          <p:nvPr>
            <p:ph type="title"/>
          </p:nvPr>
        </p:nvSpPr>
        <p:spPr/>
        <p:txBody>
          <a:bodyPr/>
          <a:lstStyle/>
          <a:p>
            <a:r>
              <a:rPr lang="en-US" dirty="0"/>
              <a:t>Directory </a:t>
            </a:r>
          </a:p>
        </p:txBody>
      </p:sp>
      <p:pic>
        <p:nvPicPr>
          <p:cNvPr id="15" name="Picture 14" descr="Graphical user interface, application&#10;&#10;Description automatically generated">
            <a:extLst>
              <a:ext uri="{FF2B5EF4-FFF2-40B4-BE49-F238E27FC236}">
                <a16:creationId xmlns:a16="http://schemas.microsoft.com/office/drawing/2014/main" id="{6BCB4D84-E515-2842-9CC9-C40F1D5847AA}"/>
              </a:ext>
            </a:extLst>
          </p:cNvPr>
          <p:cNvPicPr>
            <a:picLocks noChangeAspect="1"/>
          </p:cNvPicPr>
          <p:nvPr/>
        </p:nvPicPr>
        <p:blipFill>
          <a:blip r:embed="rId2"/>
          <a:stretch>
            <a:fillRect/>
          </a:stretch>
        </p:blipFill>
        <p:spPr>
          <a:xfrm>
            <a:off x="6074345" y="1440742"/>
            <a:ext cx="2439156" cy="4900239"/>
          </a:xfrm>
          <a:prstGeom prst="rect">
            <a:avLst/>
          </a:prstGeom>
        </p:spPr>
      </p:pic>
      <p:pic>
        <p:nvPicPr>
          <p:cNvPr id="4" name="Picture 3" descr="Graphical user interface, text&#10;&#10;Description automatically generated">
            <a:extLst>
              <a:ext uri="{FF2B5EF4-FFF2-40B4-BE49-F238E27FC236}">
                <a16:creationId xmlns:a16="http://schemas.microsoft.com/office/drawing/2014/main" id="{7383080C-078E-4A40-A9B6-4981F3E6C3F0}"/>
              </a:ext>
            </a:extLst>
          </p:cNvPr>
          <p:cNvPicPr>
            <a:picLocks noChangeAspect="1"/>
          </p:cNvPicPr>
          <p:nvPr/>
        </p:nvPicPr>
        <p:blipFill>
          <a:blip r:embed="rId3"/>
          <a:stretch>
            <a:fillRect/>
          </a:stretch>
        </p:blipFill>
        <p:spPr>
          <a:xfrm>
            <a:off x="3527899" y="1440742"/>
            <a:ext cx="2439157" cy="4914338"/>
          </a:xfrm>
          <a:prstGeom prst="rect">
            <a:avLst/>
          </a:prstGeom>
        </p:spPr>
      </p:pic>
      <p:pic>
        <p:nvPicPr>
          <p:cNvPr id="10" name="Content Placeholder 9">
            <a:extLst>
              <a:ext uri="{FF2B5EF4-FFF2-40B4-BE49-F238E27FC236}">
                <a16:creationId xmlns:a16="http://schemas.microsoft.com/office/drawing/2014/main" id="{D1A1ABBA-ED52-0A4E-8A2D-6E03A68C4BA8}"/>
              </a:ext>
            </a:extLst>
          </p:cNvPr>
          <p:cNvPicPr>
            <a:picLocks noGrp="1" noChangeAspect="1"/>
          </p:cNvPicPr>
          <p:nvPr>
            <p:ph idx="1"/>
          </p:nvPr>
        </p:nvPicPr>
        <p:blipFill>
          <a:blip r:embed="rId4"/>
          <a:stretch>
            <a:fillRect/>
          </a:stretch>
        </p:blipFill>
        <p:spPr>
          <a:xfrm>
            <a:off x="981454" y="1440742"/>
            <a:ext cx="2226756" cy="4900239"/>
          </a:xfrm>
        </p:spPr>
      </p:pic>
      <p:pic>
        <p:nvPicPr>
          <p:cNvPr id="14" name="Picture 13" descr="Graphical user interface, application&#10;&#10;Description automatically generated">
            <a:extLst>
              <a:ext uri="{FF2B5EF4-FFF2-40B4-BE49-F238E27FC236}">
                <a16:creationId xmlns:a16="http://schemas.microsoft.com/office/drawing/2014/main" id="{5A3A7175-1B04-8046-BD14-1B04CAF3D40B}"/>
              </a:ext>
            </a:extLst>
          </p:cNvPr>
          <p:cNvPicPr>
            <a:picLocks noChangeAspect="1"/>
          </p:cNvPicPr>
          <p:nvPr/>
        </p:nvPicPr>
        <p:blipFill>
          <a:blip r:embed="rId5"/>
          <a:stretch>
            <a:fillRect/>
          </a:stretch>
        </p:blipFill>
        <p:spPr>
          <a:xfrm>
            <a:off x="8620790" y="1440742"/>
            <a:ext cx="2706584" cy="4900239"/>
          </a:xfrm>
          <a:prstGeom prst="rect">
            <a:avLst/>
          </a:prstGeom>
        </p:spPr>
      </p:pic>
    </p:spTree>
    <p:extLst>
      <p:ext uri="{BB962C8B-B14F-4D97-AF65-F5344CB8AC3E}">
        <p14:creationId xmlns:p14="http://schemas.microsoft.com/office/powerpoint/2010/main" val="2121217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385A-88B6-7D4C-8FF8-46E45B030B28}"/>
              </a:ext>
            </a:extLst>
          </p:cNvPr>
          <p:cNvSpPr>
            <a:spLocks noGrp="1"/>
          </p:cNvSpPr>
          <p:nvPr>
            <p:ph type="title"/>
          </p:nvPr>
        </p:nvSpPr>
        <p:spPr/>
        <p:txBody>
          <a:bodyPr/>
          <a:lstStyle/>
          <a:p>
            <a:r>
              <a:rPr lang="en-US" dirty="0"/>
              <a:t>Favorites </a:t>
            </a:r>
          </a:p>
        </p:txBody>
      </p:sp>
      <p:pic>
        <p:nvPicPr>
          <p:cNvPr id="9" name="Picture 8" descr="Text&#10;&#10;Description automatically generated">
            <a:extLst>
              <a:ext uri="{FF2B5EF4-FFF2-40B4-BE49-F238E27FC236}">
                <a16:creationId xmlns:a16="http://schemas.microsoft.com/office/drawing/2014/main" id="{2D870A75-5C59-8842-8EAD-211796076CAE}"/>
              </a:ext>
            </a:extLst>
          </p:cNvPr>
          <p:cNvPicPr>
            <a:picLocks noChangeAspect="1"/>
          </p:cNvPicPr>
          <p:nvPr/>
        </p:nvPicPr>
        <p:blipFill>
          <a:blip r:embed="rId2"/>
          <a:stretch>
            <a:fillRect/>
          </a:stretch>
        </p:blipFill>
        <p:spPr>
          <a:xfrm>
            <a:off x="3527311" y="1522670"/>
            <a:ext cx="2359542" cy="5130718"/>
          </a:xfrm>
          <a:prstGeom prst="rect">
            <a:avLst/>
          </a:prstGeom>
        </p:spPr>
      </p:pic>
      <p:pic>
        <p:nvPicPr>
          <p:cNvPr id="8" name="Content Placeholder 7" descr="Graphical user interface, text, application, chat or text message&#10;&#10;Description automatically generated">
            <a:extLst>
              <a:ext uri="{FF2B5EF4-FFF2-40B4-BE49-F238E27FC236}">
                <a16:creationId xmlns:a16="http://schemas.microsoft.com/office/drawing/2014/main" id="{B8EFCA17-8B53-B047-9BC8-5A57C1C5A63C}"/>
              </a:ext>
            </a:extLst>
          </p:cNvPr>
          <p:cNvPicPr>
            <a:picLocks noGrp="1" noChangeAspect="1"/>
          </p:cNvPicPr>
          <p:nvPr>
            <p:ph idx="1"/>
          </p:nvPr>
        </p:nvPicPr>
        <p:blipFill>
          <a:blip r:embed="rId3"/>
          <a:stretch>
            <a:fillRect/>
          </a:stretch>
        </p:blipFill>
        <p:spPr>
          <a:xfrm>
            <a:off x="6096000" y="1522670"/>
            <a:ext cx="2711241" cy="5130717"/>
          </a:xfrm>
        </p:spPr>
      </p:pic>
    </p:spTree>
    <p:extLst>
      <p:ext uri="{BB962C8B-B14F-4D97-AF65-F5344CB8AC3E}">
        <p14:creationId xmlns:p14="http://schemas.microsoft.com/office/powerpoint/2010/main" val="1019988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F555-D8FA-2343-9DB2-4B373776983C}"/>
              </a:ext>
            </a:extLst>
          </p:cNvPr>
          <p:cNvSpPr>
            <a:spLocks noGrp="1"/>
          </p:cNvSpPr>
          <p:nvPr>
            <p:ph type="title"/>
          </p:nvPr>
        </p:nvSpPr>
        <p:spPr/>
        <p:txBody>
          <a:bodyPr/>
          <a:lstStyle/>
          <a:p>
            <a:r>
              <a:rPr lang="en-US" dirty="0"/>
              <a:t>About and Contact</a:t>
            </a:r>
          </a:p>
        </p:txBody>
      </p:sp>
      <p:pic>
        <p:nvPicPr>
          <p:cNvPr id="5" name="Content Placeholder 4" descr="Graphical user interface, text, application&#10;&#10;Description automatically generated">
            <a:extLst>
              <a:ext uri="{FF2B5EF4-FFF2-40B4-BE49-F238E27FC236}">
                <a16:creationId xmlns:a16="http://schemas.microsoft.com/office/drawing/2014/main" id="{819E1A15-1A14-7F48-8532-A8A73F72569A}"/>
              </a:ext>
            </a:extLst>
          </p:cNvPr>
          <p:cNvPicPr>
            <a:picLocks noGrp="1" noChangeAspect="1"/>
          </p:cNvPicPr>
          <p:nvPr>
            <p:ph idx="1"/>
          </p:nvPr>
        </p:nvPicPr>
        <p:blipFill>
          <a:blip r:embed="rId2"/>
          <a:stretch>
            <a:fillRect/>
          </a:stretch>
        </p:blipFill>
        <p:spPr>
          <a:xfrm>
            <a:off x="3441928" y="1828483"/>
            <a:ext cx="1986214" cy="4351337"/>
          </a:xfrm>
        </p:spPr>
      </p:pic>
      <p:pic>
        <p:nvPicPr>
          <p:cNvPr id="7" name="Picture 6" descr="Graphical user interface, text, application&#10;&#10;Description automatically generated">
            <a:extLst>
              <a:ext uri="{FF2B5EF4-FFF2-40B4-BE49-F238E27FC236}">
                <a16:creationId xmlns:a16="http://schemas.microsoft.com/office/drawing/2014/main" id="{9B3648DB-8BB1-5046-B34A-9FEC8AA8BC56}"/>
              </a:ext>
            </a:extLst>
          </p:cNvPr>
          <p:cNvPicPr>
            <a:picLocks noChangeAspect="1"/>
          </p:cNvPicPr>
          <p:nvPr/>
        </p:nvPicPr>
        <p:blipFill>
          <a:blip r:embed="rId3"/>
          <a:stretch>
            <a:fillRect/>
          </a:stretch>
        </p:blipFill>
        <p:spPr>
          <a:xfrm>
            <a:off x="6096000" y="1828483"/>
            <a:ext cx="1953787" cy="4351337"/>
          </a:xfrm>
          <a:prstGeom prst="rect">
            <a:avLst/>
          </a:prstGeom>
        </p:spPr>
      </p:pic>
    </p:spTree>
    <p:extLst>
      <p:ext uri="{BB962C8B-B14F-4D97-AF65-F5344CB8AC3E}">
        <p14:creationId xmlns:p14="http://schemas.microsoft.com/office/powerpoint/2010/main" val="315944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7714-4BBC-3A40-A64E-FEF6254B7458}"/>
              </a:ext>
            </a:extLst>
          </p:cNvPr>
          <p:cNvSpPr>
            <a:spLocks noGrp="1"/>
          </p:cNvSpPr>
          <p:nvPr>
            <p:ph type="title"/>
          </p:nvPr>
        </p:nvSpPr>
        <p:spPr/>
        <p:txBody>
          <a:bodyPr/>
          <a:lstStyle/>
          <a:p>
            <a:r>
              <a:rPr lang="en-US" dirty="0"/>
              <a:t>Future Work </a:t>
            </a:r>
          </a:p>
        </p:txBody>
      </p:sp>
      <p:sp>
        <p:nvSpPr>
          <p:cNvPr id="3" name="Content Placeholder 2">
            <a:extLst>
              <a:ext uri="{FF2B5EF4-FFF2-40B4-BE49-F238E27FC236}">
                <a16:creationId xmlns:a16="http://schemas.microsoft.com/office/drawing/2014/main" id="{F46EA503-CB35-BE43-8498-E42331DE2831}"/>
              </a:ext>
            </a:extLst>
          </p:cNvPr>
          <p:cNvSpPr>
            <a:spLocks noGrp="1"/>
          </p:cNvSpPr>
          <p:nvPr>
            <p:ph idx="1"/>
          </p:nvPr>
        </p:nvSpPr>
        <p:spPr/>
        <p:txBody>
          <a:bodyPr/>
          <a:lstStyle/>
          <a:p>
            <a:r>
              <a:rPr lang="en-US" dirty="0"/>
              <a:t>Focus </a:t>
            </a:r>
            <a:r>
              <a:rPr lang="en-US"/>
              <a:t>on design</a:t>
            </a:r>
            <a:endParaRPr lang="en-US" dirty="0"/>
          </a:p>
          <a:p>
            <a:r>
              <a:rPr lang="en-US" dirty="0"/>
              <a:t>Add more content and organize </a:t>
            </a:r>
          </a:p>
          <a:p>
            <a:r>
              <a:rPr lang="en-US" dirty="0"/>
              <a:t>Focus on back-end </a:t>
            </a:r>
          </a:p>
          <a:p>
            <a:endParaRPr lang="en-US" dirty="0"/>
          </a:p>
        </p:txBody>
      </p:sp>
      <p:sp>
        <p:nvSpPr>
          <p:cNvPr id="4" name="TextBox 3">
            <a:extLst>
              <a:ext uri="{FF2B5EF4-FFF2-40B4-BE49-F238E27FC236}">
                <a16:creationId xmlns:a16="http://schemas.microsoft.com/office/drawing/2014/main" id="{CE774D73-1C4D-AE45-87FE-06CDE88D80FB}"/>
              </a:ext>
            </a:extLst>
          </p:cNvPr>
          <p:cNvSpPr txBox="1"/>
          <p:nvPr/>
        </p:nvSpPr>
        <p:spPr>
          <a:xfrm>
            <a:off x="5454869" y="215987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1853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D894-B152-7A43-80F4-BB9EB0A4D263}"/>
              </a:ext>
            </a:extLst>
          </p:cNvPr>
          <p:cNvSpPr>
            <a:spLocks noGrp="1"/>
          </p:cNvSpPr>
          <p:nvPr>
            <p:ph type="title"/>
          </p:nvPr>
        </p:nvSpPr>
        <p:spPr/>
        <p:txBody>
          <a:bodyPr/>
          <a:lstStyle/>
          <a:p>
            <a:r>
              <a:rPr lang="en-US" dirty="0"/>
              <a:t>Resource: </a:t>
            </a:r>
          </a:p>
        </p:txBody>
      </p:sp>
      <p:sp>
        <p:nvSpPr>
          <p:cNvPr id="3" name="Content Placeholder 2">
            <a:extLst>
              <a:ext uri="{FF2B5EF4-FFF2-40B4-BE49-F238E27FC236}">
                <a16:creationId xmlns:a16="http://schemas.microsoft.com/office/drawing/2014/main" id="{F3C8BBBD-4BDC-7141-99E9-03E9B95465D9}"/>
              </a:ext>
            </a:extLst>
          </p:cNvPr>
          <p:cNvSpPr>
            <a:spLocks noGrp="1"/>
          </p:cNvSpPr>
          <p:nvPr>
            <p:ph idx="1"/>
          </p:nvPr>
        </p:nvSpPr>
        <p:spPr/>
        <p:txBody>
          <a:bodyPr/>
          <a:lstStyle/>
          <a:p>
            <a:pPr marL="0" indent="0">
              <a:buNone/>
            </a:pPr>
            <a:r>
              <a:rPr lang="en-US" dirty="0"/>
              <a:t>1. </a:t>
            </a:r>
            <a:r>
              <a:rPr lang="en-US" dirty="0">
                <a:hlinkClick r:id="rId2"/>
              </a:rPr>
              <a:t>https://webaim.org/resources/contrastchecker/</a:t>
            </a:r>
            <a:endParaRPr lang="en-US" dirty="0"/>
          </a:p>
          <a:p>
            <a:pPr marL="0" indent="0">
              <a:buNone/>
            </a:pPr>
            <a:r>
              <a:rPr lang="en-US" dirty="0"/>
              <a:t>2. Wikipedia </a:t>
            </a:r>
          </a:p>
          <a:p>
            <a:pPr marL="0" indent="0">
              <a:buNone/>
            </a:pPr>
            <a:r>
              <a:rPr lang="en-US" dirty="0">
                <a:hlinkClick r:id="rId3"/>
              </a:rPr>
              <a:t>3. https://gateway.stmarytx.edu/group/mycampus/campus-life/play/satp#StuLife-Virtual</a:t>
            </a:r>
            <a:endParaRPr lang="en-US" dirty="0"/>
          </a:p>
          <a:p>
            <a:pPr marL="0" indent="0">
              <a:buNone/>
            </a:pPr>
            <a:r>
              <a:rPr lang="en-US" dirty="0"/>
              <a:t>4. </a:t>
            </a:r>
            <a:r>
              <a:rPr lang="en-US" dirty="0">
                <a:hlinkClick r:id="rId4"/>
              </a:rPr>
              <a:t>https://www.nucamp.co/</a:t>
            </a:r>
            <a:endParaRPr lang="en-US" dirty="0"/>
          </a:p>
          <a:p>
            <a:pPr marL="0" indent="0">
              <a:buNone/>
            </a:pPr>
            <a:r>
              <a:rPr lang="en-US" dirty="0"/>
              <a:t>5. </a:t>
            </a:r>
            <a:r>
              <a:rPr lang="en-US" dirty="0">
                <a:hlinkClick r:id="rId5"/>
              </a:rPr>
              <a:t>https://www.nngroup.com/articles/ten-usability-heuristics/</a:t>
            </a:r>
            <a:endParaRPr lang="en-US" dirty="0"/>
          </a:p>
          <a:p>
            <a:pPr marL="0" indent="0">
              <a:buNone/>
            </a:pPr>
            <a:endParaRPr lang="en-US" dirty="0"/>
          </a:p>
        </p:txBody>
      </p:sp>
    </p:spTree>
    <p:extLst>
      <p:ext uri="{BB962C8B-B14F-4D97-AF65-F5344CB8AC3E}">
        <p14:creationId xmlns:p14="http://schemas.microsoft.com/office/powerpoint/2010/main" val="209876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8D0B-DAEF-4245-AB76-FAC0A4879AC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F629EDB-585A-6048-844F-2F5492FEF5B4}"/>
              </a:ext>
            </a:extLst>
          </p:cNvPr>
          <p:cNvSpPr>
            <a:spLocks noGrp="1"/>
          </p:cNvSpPr>
          <p:nvPr>
            <p:ph idx="1"/>
          </p:nvPr>
        </p:nvSpPr>
        <p:spPr/>
        <p:txBody>
          <a:bodyPr>
            <a:normAutofit/>
          </a:bodyPr>
          <a:lstStyle/>
          <a:p>
            <a:pPr marL="0" indent="0">
              <a:buNone/>
            </a:pPr>
            <a:r>
              <a:rPr lang="en-US" dirty="0">
                <a:solidFill>
                  <a:schemeClr val="tx1"/>
                </a:solidFill>
              </a:rPr>
              <a:t>Our lives changed completely over Spring Break this year. Over the course of a few weeks in March, COVID-19 changed everything about how we go to school, go to work, spend time with our friends and family, and even shop for groceries.  </a:t>
            </a:r>
            <a:r>
              <a:rPr lang="en-US" b="1" dirty="0">
                <a:solidFill>
                  <a:schemeClr val="tx1"/>
                </a:solidFill>
              </a:rPr>
              <a:t>With social distancing and at times social isolation being a new (hopefully temporary) norm, we need new ways to engage with the world, keep the kids occupied, and keep our families and our selves socially and culturally connected</a:t>
            </a:r>
            <a:r>
              <a:rPr lang="en-US" dirty="0">
                <a:solidFill>
                  <a:schemeClr val="tx1"/>
                </a:solidFill>
              </a:rPr>
              <a:t>. But how do we face this challenge? </a:t>
            </a:r>
            <a:endParaRPr lang="en-US" dirty="0"/>
          </a:p>
        </p:txBody>
      </p:sp>
    </p:spTree>
    <p:extLst>
      <p:ext uri="{BB962C8B-B14F-4D97-AF65-F5344CB8AC3E}">
        <p14:creationId xmlns:p14="http://schemas.microsoft.com/office/powerpoint/2010/main" val="61142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02968-05F0-6D4D-B036-03E542CA08A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1DCF20C-8EE1-E047-8F65-A5BC9423ED7A}"/>
              </a:ext>
            </a:extLst>
          </p:cNvPr>
          <p:cNvSpPr>
            <a:spLocks noGrp="1"/>
          </p:cNvSpPr>
          <p:nvPr>
            <p:ph idx="1"/>
          </p:nvPr>
        </p:nvSpPr>
        <p:spPr/>
        <p:txBody>
          <a:bodyPr/>
          <a:lstStyle/>
          <a:p>
            <a:pPr marL="0" indent="0">
              <a:buNone/>
            </a:pPr>
            <a:br>
              <a:rPr lang="en-US" dirty="0"/>
            </a:br>
            <a:r>
              <a:rPr lang="en-US" dirty="0">
                <a:solidFill>
                  <a:schemeClr val="tx1"/>
                </a:solidFill>
              </a:rPr>
              <a:t>The problem I am trying to solve is providing an </a:t>
            </a:r>
            <a:r>
              <a:rPr lang="en-US" b="1" u="sng" dirty="0">
                <a:solidFill>
                  <a:schemeClr val="tx1"/>
                </a:solidFill>
              </a:rPr>
              <a:t>enjoyable social distancing experience</a:t>
            </a:r>
            <a:r>
              <a:rPr lang="en-US" dirty="0">
                <a:solidFill>
                  <a:schemeClr val="tx1"/>
                </a:solidFill>
              </a:rPr>
              <a:t> to anyone interested in the arts, attractions, national parks, zoos, aquariums, or just to get away from the mundane Netflix/ Hulu/Disney+ daily activities. It may not be the same experience as going to the destination itself, but at the moment, it is the most convenient and comfortable way of experiencing many attractions because you don’t have to wear a mask and be paranoid that the person next to you might be contagious. </a:t>
            </a:r>
            <a:endParaRPr lang="en-US" dirty="0"/>
          </a:p>
          <a:p>
            <a:endParaRPr lang="en-US" dirty="0"/>
          </a:p>
        </p:txBody>
      </p:sp>
    </p:spTree>
    <p:extLst>
      <p:ext uri="{BB962C8B-B14F-4D97-AF65-F5344CB8AC3E}">
        <p14:creationId xmlns:p14="http://schemas.microsoft.com/office/powerpoint/2010/main" val="4147353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CC31-3C80-AE42-8321-CF07F5DBE104}"/>
              </a:ext>
            </a:extLst>
          </p:cNvPr>
          <p:cNvSpPr>
            <a:spLocks noGrp="1"/>
          </p:cNvSpPr>
          <p:nvPr>
            <p:ph type="title"/>
          </p:nvPr>
        </p:nvSpPr>
        <p:spPr/>
        <p:txBody>
          <a:bodyPr/>
          <a:lstStyle/>
          <a:p>
            <a:r>
              <a:rPr lang="en-US" dirty="0"/>
              <a:t>Personas</a:t>
            </a:r>
          </a:p>
        </p:txBody>
      </p:sp>
      <p:sp>
        <p:nvSpPr>
          <p:cNvPr id="3" name="Content Placeholder 2">
            <a:extLst>
              <a:ext uri="{FF2B5EF4-FFF2-40B4-BE49-F238E27FC236}">
                <a16:creationId xmlns:a16="http://schemas.microsoft.com/office/drawing/2014/main" id="{BD546D45-25A1-AD4A-BD01-3363EF940D11}"/>
              </a:ext>
            </a:extLst>
          </p:cNvPr>
          <p:cNvSpPr>
            <a:spLocks noGrp="1"/>
          </p:cNvSpPr>
          <p:nvPr>
            <p:ph idx="1"/>
          </p:nvPr>
        </p:nvSpPr>
        <p:spPr/>
        <p:txBody>
          <a:bodyPr/>
          <a:lstStyle/>
          <a:p>
            <a:endParaRPr lang="en-US" dirty="0"/>
          </a:p>
        </p:txBody>
      </p:sp>
      <p:pic>
        <p:nvPicPr>
          <p:cNvPr id="4" name="Content Placeholder 4" descr="A screenshot of a cell phone&#10;&#10;Description automatically generated">
            <a:extLst>
              <a:ext uri="{FF2B5EF4-FFF2-40B4-BE49-F238E27FC236}">
                <a16:creationId xmlns:a16="http://schemas.microsoft.com/office/drawing/2014/main" id="{2178D98E-747E-924C-8434-869D3FA2E3F1}"/>
              </a:ext>
            </a:extLst>
          </p:cNvPr>
          <p:cNvPicPr>
            <a:picLocks noChangeAspect="1"/>
          </p:cNvPicPr>
          <p:nvPr/>
        </p:nvPicPr>
        <p:blipFill>
          <a:blip r:embed="rId2"/>
          <a:stretch>
            <a:fillRect/>
          </a:stretch>
        </p:blipFill>
        <p:spPr>
          <a:xfrm>
            <a:off x="247950" y="175846"/>
            <a:ext cx="11795258" cy="6139229"/>
          </a:xfrm>
          <a:prstGeom prst="rect">
            <a:avLst/>
          </a:prstGeom>
        </p:spPr>
      </p:pic>
    </p:spTree>
    <p:extLst>
      <p:ext uri="{BB962C8B-B14F-4D97-AF65-F5344CB8AC3E}">
        <p14:creationId xmlns:p14="http://schemas.microsoft.com/office/powerpoint/2010/main" val="41048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D3FF3A1D-7119-D749-A563-BD32FFA5A557}"/>
              </a:ext>
            </a:extLst>
          </p:cNvPr>
          <p:cNvPicPr>
            <a:picLocks noGrp="1" noChangeAspect="1"/>
          </p:cNvPicPr>
          <p:nvPr>
            <p:ph idx="1"/>
          </p:nvPr>
        </p:nvPicPr>
        <p:blipFill>
          <a:blip r:embed="rId2"/>
          <a:stretch>
            <a:fillRect/>
          </a:stretch>
        </p:blipFill>
        <p:spPr>
          <a:xfrm>
            <a:off x="0" y="100944"/>
            <a:ext cx="12173369" cy="6757056"/>
          </a:xfrm>
        </p:spPr>
      </p:pic>
    </p:spTree>
    <p:extLst>
      <p:ext uri="{BB962C8B-B14F-4D97-AF65-F5344CB8AC3E}">
        <p14:creationId xmlns:p14="http://schemas.microsoft.com/office/powerpoint/2010/main" val="423506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47E8-8B18-5F47-B3E6-7A206CB9080A}"/>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3A7B6882-2E68-7643-8AF0-91E026E8EA89}"/>
              </a:ext>
            </a:extLst>
          </p:cNvPr>
          <p:cNvSpPr>
            <a:spLocks noGrp="1"/>
          </p:cNvSpPr>
          <p:nvPr>
            <p:ph idx="1"/>
          </p:nvPr>
        </p:nvSpPr>
        <p:spPr/>
        <p:txBody>
          <a:bodyPr/>
          <a:lstStyle/>
          <a:p>
            <a:pPr marL="0" indent="0">
              <a:buNone/>
            </a:pPr>
            <a:r>
              <a:rPr lang="en-US" dirty="0"/>
              <a:t>I initially created a responsive website called </a:t>
            </a:r>
            <a:r>
              <a:rPr lang="en-US" b="1" dirty="0" err="1"/>
              <a:t>Tourish</a:t>
            </a:r>
            <a:r>
              <a:rPr lang="en-US" b="1" dirty="0"/>
              <a:t>, a collection of virtual sites </a:t>
            </a:r>
            <a:r>
              <a:rPr lang="en-US" dirty="0"/>
              <a:t>using React and </a:t>
            </a:r>
            <a:r>
              <a:rPr lang="en-US" dirty="0" err="1"/>
              <a:t>Reactstrap</a:t>
            </a:r>
            <a:r>
              <a:rPr lang="en-US" dirty="0"/>
              <a:t> (React + Bootstrap). As the project progressed, I changed the concept to a mobile application. I wanted to create a more intimate experience. With almost everyone working using their computers during the day and having Zoom or virtual meetings daily, I would assume the audience both young and old would be more comfortable having a leisure break on their phones. </a:t>
            </a:r>
          </a:p>
        </p:txBody>
      </p:sp>
    </p:spTree>
    <p:extLst>
      <p:ext uri="{BB962C8B-B14F-4D97-AF65-F5344CB8AC3E}">
        <p14:creationId xmlns:p14="http://schemas.microsoft.com/office/powerpoint/2010/main" val="263126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52AD-83A1-0445-95A6-88577101F7F6}"/>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EDB678A5-7C37-3B45-8D9E-00D27BD23309}"/>
              </a:ext>
            </a:extLst>
          </p:cNvPr>
          <p:cNvSpPr>
            <a:spLocks noGrp="1"/>
          </p:cNvSpPr>
          <p:nvPr>
            <p:ph idx="1"/>
          </p:nvPr>
        </p:nvSpPr>
        <p:spPr/>
        <p:txBody>
          <a:bodyPr>
            <a:normAutofit/>
          </a:bodyPr>
          <a:lstStyle/>
          <a:p>
            <a:r>
              <a:rPr lang="en-US" dirty="0"/>
              <a:t>IDE: Visual Studio Code</a:t>
            </a:r>
          </a:p>
          <a:p>
            <a:r>
              <a:rPr lang="en-US" dirty="0"/>
              <a:t>React Native (hybrid mobile application development) – steep learning curve</a:t>
            </a:r>
          </a:p>
          <a:p>
            <a:pPr marL="514350" lvl="1" indent="-285750">
              <a:buFontTx/>
              <a:buChar char="-"/>
            </a:pPr>
            <a:r>
              <a:rPr lang="en-US" dirty="0"/>
              <a:t>Expo CLI to scaffold React Native Starter application </a:t>
            </a:r>
          </a:p>
          <a:p>
            <a:pPr marL="514350" lvl="1" indent="-285750">
              <a:buFontTx/>
              <a:buChar char="-"/>
            </a:pPr>
            <a:r>
              <a:rPr lang="en-US" dirty="0"/>
              <a:t>Yarn package manager</a:t>
            </a:r>
          </a:p>
          <a:p>
            <a:pPr marL="514350" lvl="1" indent="-285750">
              <a:buFontTx/>
              <a:buChar char="-"/>
            </a:pPr>
            <a:r>
              <a:rPr lang="en-US" dirty="0"/>
              <a:t>Json server – perform CRUD operations without proper backend prototype </a:t>
            </a:r>
          </a:p>
          <a:p>
            <a:r>
              <a:rPr lang="en-US" dirty="0"/>
              <a:t>Android Emulator – slow, crashes from time to time</a:t>
            </a:r>
          </a:p>
          <a:p>
            <a:pPr marL="514350" lvl="1" indent="-285750">
              <a:buFontTx/>
              <a:buChar char="-"/>
            </a:pPr>
            <a:r>
              <a:rPr lang="en-US" dirty="0"/>
              <a:t>Android Studio </a:t>
            </a:r>
          </a:p>
          <a:p>
            <a:pPr marL="514350" lvl="1" indent="-285750">
              <a:buFontTx/>
              <a:buChar char="-"/>
            </a:pPr>
            <a:r>
              <a:rPr lang="en-US" dirty="0"/>
              <a:t>AVD Manager </a:t>
            </a:r>
          </a:p>
          <a:p>
            <a:endParaRPr lang="en-US" dirty="0"/>
          </a:p>
          <a:p>
            <a:endParaRPr lang="en-US" dirty="0"/>
          </a:p>
        </p:txBody>
      </p:sp>
    </p:spTree>
    <p:extLst>
      <p:ext uri="{BB962C8B-B14F-4D97-AF65-F5344CB8AC3E}">
        <p14:creationId xmlns:p14="http://schemas.microsoft.com/office/powerpoint/2010/main" val="1914362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94694-BC8C-C447-B6CF-1637225A4CBA}"/>
              </a:ext>
            </a:extLst>
          </p:cNvPr>
          <p:cNvSpPr>
            <a:spLocks noGrp="1"/>
          </p:cNvSpPr>
          <p:nvPr>
            <p:ph type="title"/>
          </p:nvPr>
        </p:nvSpPr>
        <p:spPr/>
        <p:txBody>
          <a:bodyPr/>
          <a:lstStyle/>
          <a:p>
            <a:r>
              <a:rPr lang="en-US" dirty="0" err="1"/>
              <a:t>WebAim</a:t>
            </a:r>
            <a:r>
              <a:rPr lang="en-US" dirty="0"/>
              <a:t> </a:t>
            </a:r>
          </a:p>
        </p:txBody>
      </p:sp>
      <p:pic>
        <p:nvPicPr>
          <p:cNvPr id="5" name="Content Placeholder 4" descr="Graphical user interface, application&#10;&#10;Description automatically generated">
            <a:extLst>
              <a:ext uri="{FF2B5EF4-FFF2-40B4-BE49-F238E27FC236}">
                <a16:creationId xmlns:a16="http://schemas.microsoft.com/office/drawing/2014/main" id="{CC74C5D2-C78B-AA4D-BF77-F2C53FA3DE23}"/>
              </a:ext>
            </a:extLst>
          </p:cNvPr>
          <p:cNvPicPr>
            <a:picLocks noGrp="1" noChangeAspect="1"/>
          </p:cNvPicPr>
          <p:nvPr>
            <p:ph idx="1"/>
          </p:nvPr>
        </p:nvPicPr>
        <p:blipFill>
          <a:blip r:embed="rId2"/>
          <a:stretch>
            <a:fillRect/>
          </a:stretch>
        </p:blipFill>
        <p:spPr>
          <a:xfrm>
            <a:off x="3318139" y="1874838"/>
            <a:ext cx="5138209" cy="4351337"/>
          </a:xfrm>
        </p:spPr>
      </p:pic>
    </p:spTree>
    <p:extLst>
      <p:ext uri="{BB962C8B-B14F-4D97-AF65-F5344CB8AC3E}">
        <p14:creationId xmlns:p14="http://schemas.microsoft.com/office/powerpoint/2010/main" val="422905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D9189-D4C0-CD46-B2B0-418A378AEF49}"/>
              </a:ext>
            </a:extLst>
          </p:cNvPr>
          <p:cNvSpPr>
            <a:spLocks noGrp="1"/>
          </p:cNvSpPr>
          <p:nvPr>
            <p:ph type="title"/>
          </p:nvPr>
        </p:nvSpPr>
        <p:spPr/>
        <p:txBody>
          <a:bodyPr/>
          <a:lstStyle/>
          <a:p>
            <a:r>
              <a:rPr lang="en-US" dirty="0"/>
              <a:t>Design </a:t>
            </a:r>
          </a:p>
        </p:txBody>
      </p:sp>
      <p:sp>
        <p:nvSpPr>
          <p:cNvPr id="3" name="Content Placeholder 2">
            <a:extLst>
              <a:ext uri="{FF2B5EF4-FFF2-40B4-BE49-F238E27FC236}">
                <a16:creationId xmlns:a16="http://schemas.microsoft.com/office/drawing/2014/main" id="{C0B79B9E-D421-144D-84EB-F4E2A67038A0}"/>
              </a:ext>
            </a:extLst>
          </p:cNvPr>
          <p:cNvSpPr>
            <a:spLocks noGrp="1"/>
          </p:cNvSpPr>
          <p:nvPr>
            <p:ph idx="1"/>
          </p:nvPr>
        </p:nvSpPr>
        <p:spPr/>
        <p:txBody>
          <a:bodyPr/>
          <a:lstStyle/>
          <a:p>
            <a:r>
              <a:rPr lang="en-US" dirty="0"/>
              <a:t>Wireframe.   </a:t>
            </a:r>
            <a:r>
              <a:rPr lang="en-US" dirty="0">
                <a:hlinkClick r:id="rId2"/>
              </a:rPr>
              <a:t>Link to Wireframe</a:t>
            </a:r>
            <a:endParaRPr lang="en-US" dirty="0"/>
          </a:p>
          <a:p>
            <a:r>
              <a:rPr lang="en-US" dirty="0"/>
              <a:t>Prototype</a:t>
            </a:r>
          </a:p>
          <a:p>
            <a:endParaRPr lang="en-US" dirty="0"/>
          </a:p>
          <a:p>
            <a:endParaRPr lang="en-US" dirty="0"/>
          </a:p>
          <a:p>
            <a:r>
              <a:rPr lang="en-US" dirty="0"/>
              <a:t>Final Project </a:t>
            </a:r>
          </a:p>
          <a:p>
            <a:pPr lvl="1"/>
            <a:r>
              <a:rPr lang="en-US" dirty="0"/>
              <a:t>https://</a:t>
            </a:r>
            <a:r>
              <a:rPr lang="en-US" dirty="0" err="1"/>
              <a:t>github.com</a:t>
            </a:r>
            <a:r>
              <a:rPr lang="en-US" dirty="0"/>
              <a:t>/ydavidson2021/</a:t>
            </a:r>
            <a:r>
              <a:rPr lang="en-US" dirty="0" err="1"/>
              <a:t>tourishapp</a:t>
            </a:r>
            <a:endParaRPr lang="en-US" dirty="0"/>
          </a:p>
        </p:txBody>
      </p:sp>
      <p:sp>
        <p:nvSpPr>
          <p:cNvPr id="4" name="TextBox 3">
            <a:extLst>
              <a:ext uri="{FF2B5EF4-FFF2-40B4-BE49-F238E27FC236}">
                <a16:creationId xmlns:a16="http://schemas.microsoft.com/office/drawing/2014/main" id="{4562A99E-E5F0-4D4B-B057-46E49D7D0758}"/>
              </a:ext>
            </a:extLst>
          </p:cNvPr>
          <p:cNvSpPr txBox="1"/>
          <p:nvPr/>
        </p:nvSpPr>
        <p:spPr>
          <a:xfrm>
            <a:off x="2110154" y="3059668"/>
            <a:ext cx="1624740" cy="369332"/>
          </a:xfrm>
          <a:prstGeom prst="rect">
            <a:avLst/>
          </a:prstGeom>
          <a:noFill/>
        </p:spPr>
        <p:txBody>
          <a:bodyPr wrap="none" rtlCol="0">
            <a:spAutoFit/>
          </a:bodyPr>
          <a:lstStyle/>
          <a:p>
            <a:r>
              <a:rPr lang="en-US" dirty="0">
                <a:hlinkClick r:id="rId3"/>
              </a:rPr>
              <a:t>Landing Page</a:t>
            </a:r>
            <a:endParaRPr lang="en-US" dirty="0"/>
          </a:p>
        </p:txBody>
      </p:sp>
      <p:sp>
        <p:nvSpPr>
          <p:cNvPr id="6" name="TextBox 5">
            <a:extLst>
              <a:ext uri="{FF2B5EF4-FFF2-40B4-BE49-F238E27FC236}">
                <a16:creationId xmlns:a16="http://schemas.microsoft.com/office/drawing/2014/main" id="{B4896B4D-4344-D640-BD3D-A9B33D13A54C}"/>
              </a:ext>
            </a:extLst>
          </p:cNvPr>
          <p:cNvSpPr txBox="1"/>
          <p:nvPr/>
        </p:nvSpPr>
        <p:spPr>
          <a:xfrm>
            <a:off x="2110154" y="3429000"/>
            <a:ext cx="1153521" cy="369332"/>
          </a:xfrm>
          <a:prstGeom prst="rect">
            <a:avLst/>
          </a:prstGeom>
          <a:noFill/>
        </p:spPr>
        <p:txBody>
          <a:bodyPr wrap="none" rtlCol="0">
            <a:spAutoFit/>
          </a:bodyPr>
          <a:lstStyle/>
          <a:p>
            <a:r>
              <a:rPr lang="en-US" dirty="0">
                <a:hlinkClick r:id="rId4"/>
              </a:rPr>
              <a:t>Directory</a:t>
            </a:r>
            <a:endParaRPr lang="en-US" dirty="0"/>
          </a:p>
        </p:txBody>
      </p:sp>
    </p:spTree>
    <p:extLst>
      <p:ext uri="{BB962C8B-B14F-4D97-AF65-F5344CB8AC3E}">
        <p14:creationId xmlns:p14="http://schemas.microsoft.com/office/powerpoint/2010/main" val="2421840718"/>
      </p:ext>
    </p:extLst>
  </p:cSld>
  <p:clrMapOvr>
    <a:masterClrMapping/>
  </p:clrMapOvr>
</p:sld>
</file>

<file path=ppt/theme/theme1.xml><?xml version="1.0" encoding="utf-8"?>
<a:theme xmlns:a="http://schemas.openxmlformats.org/drawingml/2006/main" name="BohemianVTI">
  <a:themeElements>
    <a:clrScheme name="AnalogousFromLightSeedRightStep">
      <a:dk1>
        <a:srgbClr val="000000"/>
      </a:dk1>
      <a:lt1>
        <a:srgbClr val="FFFFFF"/>
      </a:lt1>
      <a:dk2>
        <a:srgbClr val="242641"/>
      </a:dk2>
      <a:lt2>
        <a:srgbClr val="E2E4E8"/>
      </a:lt2>
      <a:accent1>
        <a:srgbClr val="B39E7C"/>
      </a:accent1>
      <a:accent2>
        <a:srgbClr val="A2A470"/>
      </a:accent2>
      <a:accent3>
        <a:srgbClr val="95A77E"/>
      </a:accent3>
      <a:accent4>
        <a:srgbClr val="7EAE77"/>
      </a:accent4>
      <a:accent5>
        <a:srgbClr val="82AB8D"/>
      </a:accent5>
      <a:accent6>
        <a:srgbClr val="76AD9D"/>
      </a:accent6>
      <a:hlink>
        <a:srgbClr val="6983AE"/>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455</Words>
  <Application>Microsoft Macintosh PowerPoint</Application>
  <PresentationFormat>Widescreen</PresentationFormat>
  <Paragraphs>44</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Calibri</vt:lpstr>
      <vt:lpstr>Modern Love</vt:lpstr>
      <vt:lpstr>BohemianVTI</vt:lpstr>
      <vt:lpstr>Tourish</vt:lpstr>
      <vt:lpstr>Introduction</vt:lpstr>
      <vt:lpstr>Problem Statement</vt:lpstr>
      <vt:lpstr>Personas</vt:lpstr>
      <vt:lpstr>PowerPoint Presentation</vt:lpstr>
      <vt:lpstr>Solution</vt:lpstr>
      <vt:lpstr>Tools</vt:lpstr>
      <vt:lpstr>WebAim </vt:lpstr>
      <vt:lpstr>Design </vt:lpstr>
      <vt:lpstr>Home and Navigation</vt:lpstr>
      <vt:lpstr>Login Page</vt:lpstr>
      <vt:lpstr>Directory </vt:lpstr>
      <vt:lpstr>Favorites </vt:lpstr>
      <vt:lpstr>About and Contact</vt:lpstr>
      <vt:lpstr>Future Work </vt:lpstr>
      <vt:lpstr>Resource: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Tourish</dc:title>
  <dc:creator>Fernando-Davidson, Yenny Mae</dc:creator>
  <cp:lastModifiedBy>Fernando-Davidson, Yenny Mae</cp:lastModifiedBy>
  <cp:revision>19</cp:revision>
  <dcterms:created xsi:type="dcterms:W3CDTF">2020-11-10T20:07:11Z</dcterms:created>
  <dcterms:modified xsi:type="dcterms:W3CDTF">2020-11-12T23:31:04Z</dcterms:modified>
</cp:coreProperties>
</file>